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Lst>
  <p:notesMasterIdLst>
    <p:notesMasterId r:id="rId18"/>
  </p:notesMasterIdLst>
  <p:handoutMasterIdLst>
    <p:handoutMasterId r:id="rId19"/>
  </p:handoutMasterIdLst>
  <p:sldIdLst>
    <p:sldId id="289" r:id="rId7"/>
    <p:sldId id="290" r:id="rId8"/>
    <p:sldId id="297" r:id="rId9"/>
    <p:sldId id="291" r:id="rId10"/>
    <p:sldId id="293" r:id="rId11"/>
    <p:sldId id="294" r:id="rId12"/>
    <p:sldId id="295" r:id="rId13"/>
    <p:sldId id="292" r:id="rId14"/>
    <p:sldId id="296" r:id="rId15"/>
    <p:sldId id="298"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80" autoAdjust="0"/>
    <p:restoredTop sz="94613"/>
  </p:normalViewPr>
  <p:slideViewPr>
    <p:cSldViewPr snapToGrid="0" snapToObjects="1">
      <p:cViewPr varScale="1">
        <p:scale>
          <a:sx n="84" d="100"/>
          <a:sy n="84" d="100"/>
        </p:scale>
        <p:origin x="84" y="16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6/7/18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6/7/18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3B0700-3E23-4556-8E12-316B879FF702}"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0FB564-E2E0-4AC1-B215-56ADC2FC77A2}"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DAB73B-CC40-493D-9EF0-B0E5CE5419CF}"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5BE57F-031A-4F2A-B767-F071FE55861B}" type="datetime1">
              <a:rPr lang="en-US" smtClean="0"/>
              <a:t>6/7/18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7/04/2016</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83F696-6CEB-44B4-9BF9-1EF64D179263}"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8EB4A6B-9684-41E7-B19C-50889E243A7D}" type="datetime1">
              <a:rPr lang="en-US" smtClean="0"/>
              <a:t>6/7/18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7/04/2016</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9E5C3-A890-4D2D-92B1-5DA2A567AA66}"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2BE1B4-A186-4A63-BF22-D785488DEB2D}"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8C06C8-206C-4197-8EA0-1D756931F195}"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3312-4DF1-4BA2-8CA6-4432DCACED98}"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95B269-0E3D-4B9B-BB83-E54B9B34F0F1}"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4ABD3-71EF-4DB4-AE29-DDDE13CDC9E4}"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0156C-CB26-4309-899D-993D7709405F}"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8C5E56-7B4A-4DCE-B305-B180E734FBA4}"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91C97B-8B60-4893-8B9C-9ADB166E1389}"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522175-4285-4B9D-B2A7-216EABDE17CB}"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531432-D363-4900-88AC-D33B2477F288}"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71812-1FE9-4741-811D-E20823494E1A}"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258317-1BA4-490C-8DC1-2F4DF3685F57}"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122294-06F8-497C-AF4A-5A26347F3CFF}"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60D9A7-7608-4552-8D2B-83A58CF13690}"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FBF22A-273C-413B-832D-178659054240}"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F866B3A-D454-4875-B275-A5409442BD5F}" type="datetime1">
              <a:rPr lang="en-US" smtClean="0"/>
              <a:t>6/7/18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7/04/2016</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458191-56CD-476C-8978-DC877E4AE544}"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FD389A-3F5C-48BE-82A1-D5896CC1F1D2}"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B765DA-FAE3-45D4-AD13-60216876E841}"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67216C-56B8-4FAE-A2D1-C5E311ADE77B}"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9E2A58-ED2B-4E24-A330-563130AD33A9}"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3AADB-5E01-4CE7-AC4C-46C3AE24D341}"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FB016E7-1C4C-4212-B94A-3CE4E1D1A5AE}" type="datetime1">
              <a:rPr lang="en-US" smtClean="0"/>
              <a:t>6/7/18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7/04/2016</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26A180-5CA0-4BC3-A2A3-A3459BD11E71}"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16EBEF-0BE2-41EC-970E-75EC96F4CACF}"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7C64D5-D4F0-4FEE-AF9D-4E3E227C25B3}"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FB77204-0978-4CC9-86A7-68AAE827C503}"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10E6F-EA45-47F9-9B57-74BFDBDBDDDD}"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32F0E4-56BD-4D44-8DBA-AE574B79EBC1}"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39AAB-517B-4241-A67E-3798D2DBFFDC}"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9FF766-A98F-4B08-8333-C3F753A08AD9}"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2C005C-2152-4ACE-A26B-6AFB95BBE0CE}"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BE97F5-A452-408D-8A47-3E8A466A74FA}" type="datetime1">
              <a:rPr lang="en-US" smtClean="0"/>
              <a:t>6/7/18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7/04/2016</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A47C6-4E86-4DC9-8AED-B204B4EE7A10}"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01A2F8C-60CD-450E-8E9E-BAD52138BE2F}" type="datetime1">
              <a:rPr lang="en-US" smtClean="0"/>
              <a:t>6/7/18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7/04/2016</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1B7BD6-C120-4233-B8DC-5B4418FE5290}"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94D0FB-8EAB-4772-AC24-36D6BDF3E7C2}"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499662-A6CB-4CA9-9516-853941C645E7}"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52D0EC-1DEF-4AD1-B665-3B7CDCE0F1CA}"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CCC214-6E51-444D-8B4A-4DFDE7FD0559}"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F34A41-83D3-48A7-A13C-568ABFA024AF}"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25BC04-37BF-42B0-9ACB-0B206EFC27AD}"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8C0F8-07E0-4191-8FAA-6812645D8CF9}"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8C73BF-F665-49C7-B61D-CBB41942F1AB}"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C3586F-42F4-448C-90AE-96314CC6C94A}"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59FB39-A21E-4CD2-B4A8-E4D38B19662D}"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E1F7F-B556-4634-AF9E-E2610EC70D8F}"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E0BBD4-E803-4F17-AF42-82941E7B8669}"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D9B1A0-0A00-42D3-A1EF-FA4AE60C02EF}"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E7896A-E685-4B05-8915-2AC91BA0CEB8}" type="datetime1">
              <a:rPr lang="en-US" smtClean="0"/>
              <a:t>6/7/18</a:t>
            </a:fld>
            <a:endParaRPr lang="en-US"/>
          </a:p>
        </p:txBody>
      </p:sp>
      <p:sp>
        <p:nvSpPr>
          <p:cNvPr id="8" name="Footer Placeholder 7"/>
          <p:cNvSpPr>
            <a:spLocks noGrp="1"/>
          </p:cNvSpPr>
          <p:nvPr>
            <p:ph type="ftr" sz="quarter" idx="11"/>
          </p:nvPr>
        </p:nvSpPr>
        <p:spPr/>
        <p:txBody>
          <a:bodyPr/>
          <a:lstStyle/>
          <a:p>
            <a:r>
              <a:rPr lang="en-US"/>
              <a:t>© 2018, FLL Tutorials, Last Edit 7/04/2016</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661BCC-E5B9-4403-A5B2-F8D4F14B50E7}" type="datetime1">
              <a:rPr lang="en-US" smtClean="0"/>
              <a:t>6/7/18</a:t>
            </a:fld>
            <a:endParaRPr lang="en-US"/>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BC259-3A86-4C98-8DD7-292D348C0183}"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E7F764-A703-4B6B-AB17-AF7A4D25D745}"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02B881-0340-46F4-B61E-CF162E8A75CB}"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B6AAD2-7C28-4146-B3BD-221976333012}"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5E9BCF-5512-49CF-8CEC-56C0F4169701}" type="datetime1">
              <a:rPr lang="en-US" smtClean="0"/>
              <a:t>6/7/18</a:t>
            </a:fld>
            <a:endParaRPr lang="en-US"/>
          </a:p>
        </p:txBody>
      </p:sp>
      <p:sp>
        <p:nvSpPr>
          <p:cNvPr id="5" name="Footer Placeholder 4"/>
          <p:cNvSpPr>
            <a:spLocks noGrp="1"/>
          </p:cNvSpPr>
          <p:nvPr>
            <p:ph type="ftr" sz="quarter" idx="11"/>
          </p:nvPr>
        </p:nvSpPr>
        <p:spPr/>
        <p:txBody>
          <a:bodyPr/>
          <a:lstStyle/>
          <a:p>
            <a:r>
              <a:rPr lang="en-US"/>
              <a:t>© 2018, FLL Tutorials, Last Edit 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F98EE-77B0-49BF-8D05-439E79FE3D7D}" type="datetime1">
              <a:rPr lang="en-US" smtClean="0"/>
              <a:t>6/7/18</a:t>
            </a:fld>
            <a:endParaRPr lang="en-US"/>
          </a:p>
        </p:txBody>
      </p:sp>
      <p:sp>
        <p:nvSpPr>
          <p:cNvPr id="3" name="Footer Placeholder 2"/>
          <p:cNvSpPr>
            <a:spLocks noGrp="1"/>
          </p:cNvSpPr>
          <p:nvPr>
            <p:ph type="ftr" sz="quarter" idx="11"/>
          </p:nvPr>
        </p:nvSpPr>
        <p:spPr/>
        <p:txBody>
          <a:bodyPr/>
          <a:lstStyle/>
          <a:p>
            <a:r>
              <a:rPr lang="en-US"/>
              <a:t>© 2018, FLL Tutorials, Last Edit 7/04/2016</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0AD761-C331-411D-BFE6-ED4756EB6DF6}"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BABAFD-F69B-485C-9FBD-BF6EF6589250}" type="datetime1">
              <a:rPr lang="en-US" smtClean="0"/>
              <a:t>6/7/18</a:t>
            </a:fld>
            <a:endParaRPr lang="en-US"/>
          </a:p>
        </p:txBody>
      </p:sp>
      <p:sp>
        <p:nvSpPr>
          <p:cNvPr id="6" name="Footer Placeholder 5"/>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F629F6EA-E08E-4E75-A630-148950A19DDC}" type="datetime1">
              <a:rPr lang="en-US" smtClean="0"/>
              <a:t>6/7/18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7/04/2016</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66CA897-5BC1-477A-9233-79627BB43E4C}" type="datetime1">
              <a:rPr lang="en-US" smtClean="0"/>
              <a:t>6/7/18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7/04/2016</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24787-2891-4F75-93DA-18CCA1CCE026}" type="datetime1">
              <a:rPr lang="en-US" smtClean="0"/>
              <a:t>6/7/18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7/04/2016</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22D0631A-BA4E-4D01-87B4-77D34D452B07}" type="datetime1">
              <a:rPr lang="en-US" smtClean="0"/>
              <a:t>6/7/18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7/04/2016</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4D68400-AC89-4844-B4DA-0F22456C0D15}" type="datetime1">
              <a:rPr lang="en-US" smtClean="0"/>
              <a:t>6/7/18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7/04/2016</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8A891-68E7-4AF9-B895-BD8EE9ADBF16}" type="datetime1">
              <a:rPr lang="en-US" smtClean="0"/>
              <a:t>6/7/18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7/04/2016</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0.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6.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Building </a:t>
            </a:r>
            <a:r>
              <a:rPr lang="en-US"/>
              <a:t>a Competition Robot</a:t>
            </a:r>
            <a:endParaRPr lang="en-US" dirty="0"/>
          </a:p>
        </p:txBody>
      </p:sp>
      <p:sp>
        <p:nvSpPr>
          <p:cNvPr id="3" name="Title 2"/>
          <p:cNvSpPr>
            <a:spLocks noGrp="1"/>
          </p:cNvSpPr>
          <p:nvPr>
            <p:ph type="ctrTitle"/>
          </p:nvPr>
        </p:nvSpPr>
        <p:spPr/>
        <p:txBody>
          <a:bodyPr/>
          <a:lstStyle/>
          <a:p>
            <a:pPr algn="ctr"/>
            <a:r>
              <a:rPr lang="en-US"/>
              <a:t>ROBOT DESIGN </a:t>
            </a:r>
            <a:r>
              <a:rPr lang="en-US" dirty="0"/>
              <a:t>Lesson</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l="4523" t="17619" r="3095" b="25000"/>
          <a:stretch/>
        </p:blipFill>
        <p:spPr>
          <a:xfrm>
            <a:off x="3793356" y="4564606"/>
            <a:ext cx="1536320" cy="954261"/>
          </a:xfrm>
          <a:prstGeom prst="rect">
            <a:avLst/>
          </a:prstGeom>
        </p:spPr>
      </p:pic>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Examine the COMPETITION RUBRIC</a:t>
            </a:r>
          </a:p>
        </p:txBody>
      </p:sp>
      <p:sp>
        <p:nvSpPr>
          <p:cNvPr id="3" name="Content Placeholder 2"/>
          <p:cNvSpPr>
            <a:spLocks noGrp="1"/>
          </p:cNvSpPr>
          <p:nvPr>
            <p:ph idx="1"/>
          </p:nvPr>
        </p:nvSpPr>
        <p:spPr/>
        <p:txBody>
          <a:bodyPr/>
          <a:lstStyle/>
          <a:p>
            <a:pPr marL="342900" indent="-342900">
              <a:buFont typeface="Arial" charset="0"/>
              <a:buChar char="•"/>
            </a:pPr>
            <a:r>
              <a:rPr lang="en-US" dirty="0"/>
              <a:t>When you think you have a good design, test out how it moves and turns</a:t>
            </a:r>
          </a:p>
          <a:p>
            <a:pPr marL="342900" indent="-342900">
              <a:buFont typeface="Arial" charset="0"/>
              <a:buChar char="•"/>
            </a:pPr>
            <a:r>
              <a:rPr lang="en-US" dirty="0"/>
              <a:t>Look at the competition rubrics and see how your robot fits</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a:t>
            </a:r>
            <a:r>
              <a:rPr lang="en-US" dirty="0">
                <a:hlinkClick r:id="rId3"/>
              </a:rPr>
              <a:t>www.ev3lessons.com</a:t>
            </a:r>
            <a:r>
              <a:rPr lang="en-US" dirty="0"/>
              <a:t> </a:t>
            </a:r>
            <a:r>
              <a:rPr lang="en-US"/>
              <a:t>and </a:t>
            </a:r>
            <a:r>
              <a:rPr lang="en-US">
                <a:hlinkClick r:id="rId4"/>
              </a:rPr>
              <a:t>www.flltutorials.com</a:t>
            </a:r>
            <a:endParaRPr lang="en-US"/>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7/04/2016</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254029"/>
            <a:ext cx="8574087" cy="4846146"/>
          </a:xfrm>
        </p:spPr>
        <p:txBody>
          <a:bodyPr>
            <a:normAutofit lnSpcReduction="1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en-US"/>
              <a:t>© 2018, FLL Tutorials, Last Edit 7/04/2016</a:t>
            </a:r>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390390"/>
            <a:ext cx="4971799" cy="4735774"/>
          </a:xfrm>
        </p:spPr>
        <p:txBody>
          <a:bodyPr>
            <a:noAutofit/>
          </a:bodyPr>
          <a:lstStyle/>
          <a:p>
            <a:pPr marL="342900" indent="-342900">
              <a:buFont typeface="Arial" charset="0"/>
              <a:buChar char="•"/>
            </a:pPr>
            <a:r>
              <a:rPr lang="en-US" sz="1800" dirty="0"/>
              <a:t>In the next few slides, we present some key questions you need to ask yourself before building a competition robot</a:t>
            </a:r>
          </a:p>
          <a:p>
            <a:pPr marL="342900" indent="-342900">
              <a:buFont typeface="Arial" charset="0"/>
              <a:buChar char="•"/>
            </a:pPr>
            <a:r>
              <a:rPr lang="en-US" sz="1800" dirty="0"/>
              <a:t>You should consider the pros and cons of each option</a:t>
            </a:r>
          </a:p>
          <a:p>
            <a:pPr marL="342900" indent="-342900">
              <a:buFont typeface="Arial" charset="0"/>
              <a:buChar char="•"/>
            </a:pPr>
            <a:r>
              <a:rPr lang="en-US" sz="1800" dirty="0"/>
              <a:t>We firmly believe that you should design and test ideas for yourself – there is no perfect wheel or perfect design for a competition</a:t>
            </a:r>
          </a:p>
          <a:p>
            <a:pPr marL="342900" indent="-342900">
              <a:buFont typeface="Arial" charset="0"/>
              <a:buChar char="•"/>
            </a:pPr>
            <a:r>
              <a:rPr lang="en-US" sz="1800" dirty="0"/>
              <a:t>We discuss the following 6 factors: Size, Weight/Balance, Sensors &amp; Placement, Arm Motor Placement, Wheel Choice and Other</a:t>
            </a:r>
          </a:p>
          <a:p>
            <a:pPr marL="342900" indent="-342900">
              <a:buFont typeface="Arial" charset="0"/>
              <a:buChar char="•"/>
            </a:pPr>
            <a:r>
              <a:rPr lang="en-US" sz="1800" dirty="0"/>
              <a:t>Also refer to the EV3Lessons Quick Guides: </a:t>
            </a:r>
            <a:r>
              <a:rPr lang="en-US" sz="1600" dirty="0"/>
              <a:t>http://ev3lessons.com/</a:t>
            </a:r>
            <a:r>
              <a:rPr lang="en-US" sz="1600" dirty="0" err="1"/>
              <a:t>guides.html</a:t>
            </a:r>
            <a:endParaRPr lang="en-US" sz="1600" dirty="0"/>
          </a:p>
        </p:txBody>
      </p:sp>
      <p:sp>
        <p:nvSpPr>
          <p:cNvPr id="4" name="Footer Placeholder 3"/>
          <p:cNvSpPr>
            <a:spLocks noGrp="1"/>
          </p:cNvSpPr>
          <p:nvPr>
            <p:ph type="ftr" sz="quarter" idx="11"/>
          </p:nvPr>
        </p:nvSpPr>
        <p:spPr/>
        <p:txBody>
          <a:bodyPr/>
          <a:lstStyle/>
          <a:p>
            <a:r>
              <a:rPr lang="en-US"/>
              <a:t>© 2018, FLL Tutorials, Last Edit 7/04/2016</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276612"/>
            <a:ext cx="4122737" cy="5099845"/>
          </a:xfrm>
        </p:spPr>
        <p:txBody>
          <a:bodyPr>
            <a:normAutofit/>
          </a:bodyPr>
          <a:lstStyle/>
          <a:p>
            <a:pPr marL="346075" indent="-342900">
              <a:buFont typeface="Arial" charset="0"/>
              <a:buChar char="•"/>
            </a:pPr>
            <a:r>
              <a:rPr lang="en-US" dirty="0"/>
              <a:t>Always check the height limitations set by the rules about Base (in 2016 the height limit was 12in ~30cm)</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Base dimensions and narrow openings in the challenge mat</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9936" y="1259494"/>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96930" y="2628589"/>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579845" y="1301663"/>
            <a:ext cx="4793821" cy="4785986"/>
          </a:xfrm>
        </p:spPr>
        <p:txBody>
          <a:bodyPr>
            <a:normAutofit fontScale="92500" lnSpcReduction="20000"/>
          </a:bodyPr>
          <a:lstStyle/>
          <a:p>
            <a:pPr marL="342900" lvl="1" indent="-342900">
              <a:spcAft>
                <a:spcPts val="600"/>
              </a:spcAft>
              <a:buClrTx/>
            </a:pPr>
            <a:r>
              <a:rPr lang="en-US" b="1" dirty="0"/>
              <a:t>Questions to ask yourself: Is your robot well balanced? Is the center of gravity in the right location?</a:t>
            </a:r>
          </a:p>
          <a:p>
            <a:pPr marL="342900" lvl="1" indent="-342900">
              <a:spcAft>
                <a:spcPts val="600"/>
              </a:spcAft>
              <a:buClrTx/>
            </a:pPr>
            <a:r>
              <a:rPr lang="en-US" b="1" dirty="0"/>
              <a:t>The robot should not be weighted to any one side</a:t>
            </a:r>
          </a:p>
          <a:p>
            <a:pPr marL="1028700" lvl="2" indent="-342900">
              <a:spcAft>
                <a:spcPts val="600"/>
              </a:spcAft>
              <a:buClrTx/>
            </a:pPr>
            <a:r>
              <a:rPr lang="en-US" b="1" dirty="0"/>
              <a:t>If it does, your moves will be unreliable, the tires may skid, the robot may veer</a:t>
            </a:r>
          </a:p>
          <a:p>
            <a:pPr marL="1028700" lvl="2" indent="-342900">
              <a:spcAft>
                <a:spcPts val="600"/>
              </a:spcAft>
              <a:buClrTx/>
            </a:pPr>
            <a:r>
              <a:rPr lang="en-US" b="1" dirty="0"/>
              <a:t>Once you add the weight of the attachments, this may worsen.</a:t>
            </a:r>
          </a:p>
          <a:p>
            <a:pPr marL="342900" lvl="1" indent="-342900">
              <a:spcAft>
                <a:spcPts val="600"/>
              </a:spcAft>
              <a:buClrTx/>
            </a:pPr>
            <a:r>
              <a:rPr lang="en-US" b="1" dirty="0"/>
              <a:t>Carefully consider the placement of the brick and also the weight of the attachments</a:t>
            </a:r>
          </a:p>
          <a:p>
            <a:pPr marL="1028700" lvl="2" indent="-342900">
              <a:spcAft>
                <a:spcPts val="600"/>
              </a:spcAft>
              <a:buClrTx/>
            </a:pPr>
            <a:r>
              <a:rPr lang="en-US" b="1"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76019" y="3616179"/>
            <a:ext cx="2774985" cy="2339892"/>
          </a:xfrm>
          <a:prstGeom prst="rect">
            <a:avLst/>
          </a:prstGeom>
        </p:spPr>
      </p:pic>
      <p:pic>
        <p:nvPicPr>
          <p:cNvPr id="9" name="Picture 8"/>
          <p:cNvPicPr>
            <a:picLocks noChangeAspect="1"/>
          </p:cNvPicPr>
          <p:nvPr/>
        </p:nvPicPr>
        <p:blipFill>
          <a:blip r:embed="rId3"/>
          <a:stretch>
            <a:fillRect/>
          </a:stretch>
        </p:blipFill>
        <p:spPr>
          <a:xfrm>
            <a:off x="6020946" y="1301663"/>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99516" y="1301236"/>
            <a:ext cx="2411905" cy="310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a:t>SensorS</a:t>
            </a:r>
            <a:r>
              <a:rPr lang="en-US" dirty="0"/>
              <a:t> &amp; </a:t>
            </a:r>
            <a:r>
              <a:rPr lang="en-US" dirty="0" err="1"/>
              <a:t>THeir</a:t>
            </a:r>
            <a:r>
              <a:rPr lang="en-US" dirty="0"/>
              <a:t> placement</a:t>
            </a:r>
          </a:p>
        </p:txBody>
      </p:sp>
      <p:sp>
        <p:nvSpPr>
          <p:cNvPr id="3" name="Content Placeholder 2"/>
          <p:cNvSpPr>
            <a:spLocks noGrp="1"/>
          </p:cNvSpPr>
          <p:nvPr>
            <p:ph idx="1"/>
          </p:nvPr>
        </p:nvSpPr>
        <p:spPr>
          <a:xfrm>
            <a:off x="457199" y="1264085"/>
            <a:ext cx="4891414" cy="4623857"/>
          </a:xfrm>
        </p:spPr>
        <p:txBody>
          <a:bodyPr>
            <a:normAutofit fontScale="92500"/>
          </a:bodyPr>
          <a:lstStyle/>
          <a:p>
            <a:pPr marL="342900" lvl="1" indent="-342900">
              <a:spcAft>
                <a:spcPts val="600"/>
              </a:spcAft>
              <a:buClrTx/>
            </a:pPr>
            <a:r>
              <a:rPr lang="en-US" b="1" dirty="0"/>
              <a:t>What sensors do you need to add to accomplish your team’s goals?</a:t>
            </a:r>
          </a:p>
          <a:p>
            <a:pPr marL="342900" lvl="1" indent="-342900">
              <a:spcAft>
                <a:spcPts val="600"/>
              </a:spcAft>
              <a:buClrTx/>
            </a:pPr>
            <a:r>
              <a:rPr lang="en-US" b="1" dirty="0"/>
              <a:t>Where should the sensors be placed?</a:t>
            </a:r>
          </a:p>
          <a:p>
            <a:pPr marL="1028700" lvl="2" indent="-342900">
              <a:spcAft>
                <a:spcPts val="600"/>
              </a:spcAft>
              <a:buClrTx/>
            </a:pPr>
            <a:r>
              <a:rPr lang="en-US" b="1"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b="1" dirty="0"/>
              <a:t>The gyro can be placed anywhere but must face a certain direction to be used to measure turns. </a:t>
            </a:r>
          </a:p>
          <a:p>
            <a:pPr marL="1028700" lvl="2" indent="-342900">
              <a:spcAft>
                <a:spcPts val="600"/>
              </a:spcAft>
              <a:buClrTx/>
            </a:pPr>
            <a:r>
              <a:rPr lang="en-US" b="1" dirty="0"/>
              <a:t>The other sensors need to be placed where they are most useful - on the side of the robot where you will use them the most.</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58561" y="3056351"/>
            <a:ext cx="2398822" cy="3154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352812"/>
            <a:ext cx="4816258" cy="4773352"/>
          </a:xfrm>
        </p:spPr>
        <p:txBody>
          <a:bodyPr>
            <a:normAutofit lnSpcReduction="10000"/>
          </a:bodyPr>
          <a:lstStyle/>
          <a:p>
            <a:pPr marL="342900" indent="-342900">
              <a:buFont typeface="Arial" charset="0"/>
              <a:buChar char="•"/>
            </a:pPr>
            <a:r>
              <a:rPr lang="en-US" dirty="0"/>
              <a:t>If you are using the EV3,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377864"/>
            <a:ext cx="4791205" cy="4748300"/>
          </a:xfrm>
        </p:spPr>
        <p:txBody>
          <a:bodyPr>
            <a:normAutofit fontScale="77500" lnSpcReduction="20000"/>
          </a:bodyPr>
          <a:lstStyle/>
          <a:p>
            <a:pPr marL="342900" indent="-342900">
              <a:buFont typeface="Arial" charset="0"/>
              <a:buChar char="•"/>
            </a:pPr>
            <a:r>
              <a:rPr lang="en-US" dirty="0">
                <a:solidFill>
                  <a:srgbClr val="FF0000"/>
                </a:solidFill>
              </a:rPr>
              <a:t>Don’t listen to anyone who tells you which wheels are best for FIRST LEGO League. Every robot is different. Every year of the contest is different.</a:t>
            </a:r>
          </a:p>
          <a:p>
            <a:pPr marL="342900" indent="-342900">
              <a:buFont typeface="Arial" charset="0"/>
              <a:buChar char="•"/>
            </a:pPr>
            <a:r>
              <a:rPr lang="en-US" dirty="0">
                <a:solidFill>
                  <a:srgbClr val="FF0000"/>
                </a:solidFill>
              </a:rPr>
              <a:t>Always do your own tests to determine which wheel is best for your particular robot and what the tradeoffs are</a:t>
            </a:r>
            <a:endParaRPr lang="en-US" b="1" dirty="0">
              <a:solidFill>
                <a:srgbClr val="FF0000"/>
              </a:solidFill>
            </a:endParaRPr>
          </a:p>
          <a:p>
            <a:pPr marL="342900" lvl="1" indent="-342900">
              <a:spcAft>
                <a:spcPts val="600"/>
              </a:spcAft>
              <a:buClrTx/>
            </a:pPr>
            <a:r>
              <a:rPr lang="en-US" b="1" dirty="0"/>
              <a:t>Larger wheels may be faster, but are less precise and have more slack</a:t>
            </a:r>
          </a:p>
          <a:p>
            <a:pPr marL="342900" indent="-342900">
              <a:buFont typeface="Arial" charset="0"/>
              <a:buChar char="•"/>
            </a:pPr>
            <a:r>
              <a:rPr lang="en-US" dirty="0"/>
              <a:t>Small wheels are slower, but sometimes are more precise</a:t>
            </a:r>
          </a:p>
          <a:p>
            <a:pPr marL="342900" indent="-342900">
              <a:buFont typeface="Arial" charset="0"/>
              <a:buChar char="•"/>
            </a:pPr>
            <a:r>
              <a:rPr lang="en-US" dirty="0"/>
              <a:t>Firmer tires won’t become out of shape or come off the rims. </a:t>
            </a:r>
          </a:p>
          <a:p>
            <a:pPr marL="342900" indent="-342900">
              <a:buFont typeface="Arial" charset="0"/>
              <a:buChar char="•"/>
            </a:pPr>
            <a:r>
              <a:rPr lang="en-US" dirty="0"/>
              <a:t>Back wheels/skids need to be able to move in many directions and be at the same height as the front wheels.</a:t>
            </a:r>
          </a:p>
          <a:p>
            <a:pPr marL="342900" indent="-342900">
              <a:buFont typeface="Arial" charset="0"/>
              <a:buChar char="•"/>
            </a:pPr>
            <a:r>
              <a:rPr lang="en-US" b="1"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315233"/>
            <a:ext cx="4716049" cy="5061223"/>
          </a:xfrm>
        </p:spPr>
        <p:txBody>
          <a:bodyPr>
            <a:normAutofit fontScale="85000" lnSpcReduction="1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AAs?</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en-US"/>
              <a:t>© 2018, FLL Tutorials, Last Edit 7/04/2016</a:t>
            </a:r>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22936" y="178136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4136</TotalTime>
  <Words>1036</Words>
  <Application>Microsoft Office PowerPoint</Application>
  <PresentationFormat>On-screen Show (4:3)</PresentationFormat>
  <Paragraphs>82</Paragraphs>
  <Slides>11</Slides>
  <Notes>2</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11</vt:i4>
      </vt:variant>
    </vt:vector>
  </HeadingPairs>
  <TitlesOfParts>
    <vt:vector size="22" baseType="lpstr">
      <vt:lpstr>Arial</vt:lpstr>
      <vt:lpstr>Arial Black</vt:lpstr>
      <vt:lpstr>Calibri</vt:lpstr>
      <vt:lpstr>Calibri Light</vt:lpstr>
      <vt:lpstr>Helvetica Neue</vt:lpstr>
      <vt:lpstr>Essential</vt:lpstr>
      <vt:lpstr>beginner</vt:lpstr>
      <vt:lpstr>Custom Design</vt:lpstr>
      <vt:lpstr>robotdesign</vt:lpstr>
      <vt:lpstr>1_beginner</vt:lpstr>
      <vt:lpstr>1_Custom Design</vt:lpstr>
      <vt:lpstr>ROBOT DESIGN Lesson</vt:lpstr>
      <vt:lpstr>Our Rules for ROBOT Design</vt:lpstr>
      <vt:lpstr>DESIGN CONSIDERATIONS</vt:lpstr>
      <vt:lpstr>Height &amp; Width</vt:lpstr>
      <vt:lpstr>balance</vt:lpstr>
      <vt:lpstr>SensorS &amp;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76</cp:revision>
  <cp:lastPrinted>2016-08-04T16:21:11Z</cp:lastPrinted>
  <dcterms:created xsi:type="dcterms:W3CDTF">2014-10-28T21:59:38Z</dcterms:created>
  <dcterms:modified xsi:type="dcterms:W3CDTF">2018-06-08T00:46:43Z</dcterms:modified>
</cp:coreProperties>
</file>